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08" r:id="rId2"/>
    <p:sldId id="265" r:id="rId3"/>
    <p:sldId id="301" r:id="rId4"/>
    <p:sldId id="277" r:id="rId5"/>
    <p:sldId id="256" r:id="rId6"/>
    <p:sldId id="298" r:id="rId7"/>
    <p:sldId id="306" r:id="rId8"/>
    <p:sldId id="300" r:id="rId9"/>
    <p:sldId id="258" r:id="rId10"/>
    <p:sldId id="303" r:id="rId11"/>
    <p:sldId id="297" r:id="rId12"/>
    <p:sldId id="302" r:id="rId13"/>
    <p:sldId id="271" r:id="rId14"/>
    <p:sldId id="305" r:id="rId15"/>
    <p:sldId id="30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2950" autoAdjust="0"/>
  </p:normalViewPr>
  <p:slideViewPr>
    <p:cSldViewPr>
      <p:cViewPr varScale="1">
        <p:scale>
          <a:sx n="84" d="100"/>
          <a:sy n="84" d="100"/>
        </p:scale>
        <p:origin x="43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0ADE2-C992-469B-AEC4-BD2C4C03FB74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BA2F1-C886-4E4E-A4FF-ED03A49C80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338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00502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Конкурсное испытание: «Методический семинар»</a:t>
            </a:r>
          </a:p>
          <a:p>
            <a:pPr algn="ctr">
              <a:buNone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Тема: «Применение современных педагогических технологий на уроках истории и обществознания, способствующих формированию ключевых компетенций обучающихся»</a:t>
            </a:r>
          </a:p>
          <a:p>
            <a:pPr algn="ctr">
              <a:buNone/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общеобразовательное учреждение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Большелеушинская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средняя общеобразовательная школа»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4759936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Конкурсант номинации </a:t>
            </a:r>
          </a:p>
          <a:p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«Учитель года - 2022» </a:t>
            </a:r>
          </a:p>
          <a:p>
            <a:r>
              <a:rPr lang="ru-RU" sz="1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Волегова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Т.В., учитель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истории и обществознания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85507" y="6179851"/>
            <a:ext cx="1772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с</a:t>
            </a:r>
            <a:r>
              <a:rPr lang="ru-RU" sz="1600" dirty="0" smtClean="0">
                <a:solidFill>
                  <a:prstClr val="black"/>
                </a:solidFill>
              </a:rPr>
              <a:t>. Большие </a:t>
            </a:r>
            <a:r>
              <a:rPr lang="ru-RU" sz="1600" dirty="0" err="1" smtClean="0">
                <a:solidFill>
                  <a:prstClr val="black"/>
                </a:solidFill>
              </a:rPr>
              <a:t>Леуши</a:t>
            </a:r>
            <a:endParaRPr lang="ru-RU" sz="1600" dirty="0">
              <a:solidFill>
                <a:prstClr val="black"/>
              </a:solidFill>
            </a:endParaRPr>
          </a:p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 2022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s://fsd.multiurok.ru/html/2021/11/03/s_61821604af6b0/phpRTGTip_Obrazovatelnye-tehnologii-na-urokah-OBZH_html_d3f6ac06c43f1df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3136553" cy="188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7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УРОКИ С ПРИМЕНЕНИЕМ МЕТОДА ПРОЕКТОВ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Пользователь\Documents\мое лето\фото сайт\IMG-f83ff85beb029d4cd5bc2389102f3cb2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11636"/>
            <a:ext cx="374441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ользователь\Documents\мое лето\фото сайт\IMG-20211124-WA0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396044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76657" y="1217366"/>
            <a:ext cx="778377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Цель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: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+mj-cs"/>
              </a:rPr>
              <a:t>раскрыть потенциал метода проектов для формирования универсальных учебных действий школьников и возможности его реализации в учебной и внеклассной деятельности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120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0808"/>
            <a:ext cx="4896544" cy="4896544"/>
          </a:xfrm>
        </p:spPr>
        <p:txBody>
          <a:bodyPr>
            <a:normAutofit fontScale="32500" lnSpcReduction="20000"/>
          </a:bodyPr>
          <a:lstStyle/>
          <a:p>
            <a:pPr marL="61722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4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ТЕХНОЛОГИЯ ПРОБЛЕМНОГО ОБУЧЕНИЯ</a:t>
            </a: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endParaRPr lang="ru-RU" sz="49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61722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4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ИГРОВАЯ ТЕХНОЛОГИЯ</a:t>
            </a: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endParaRPr lang="ru-RU" sz="49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61722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4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ИНФОРМАЦИОННО-КОММУНИКАЦИОННАЯ</a:t>
            </a: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endParaRPr lang="ru-RU" sz="49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61722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4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ПРОЕКТНАЯ ТЕХНОЛОГИЯ</a:t>
            </a:r>
          </a:p>
          <a:p>
            <a:pPr marL="0" indent="0">
              <a:buNone/>
            </a:pPr>
            <a:endParaRPr lang="ru-RU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4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</a:t>
            </a:r>
            <a:r>
              <a:rPr lang="ru-RU" sz="4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уроке, решая проблемный вопрос, работали в парах </a:t>
            </a:r>
            <a:r>
              <a:rPr lang="ru-RU" sz="4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</a:t>
            </a:r>
            <a:r>
              <a:rPr lang="ru-RU" sz="4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словарем, Конституцией РФ, выходили на образовательную платформу, защищали свой проект «Герб семьи»</a:t>
            </a:r>
          </a:p>
          <a:p>
            <a:pPr marL="0" indent="0" algn="just">
              <a:buNone/>
            </a:pPr>
            <a:endParaRPr lang="ru-RU" sz="4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4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4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компетенций: учебно-познавательная, коммуникативных, информационная, ценностно-смысловая социальная</a:t>
            </a:r>
            <a:endParaRPr lang="ru-RU" sz="4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Урок в 6 классе по теме:</a:t>
            </a:r>
            <a:b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«Семья в жизни человека»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https://psy-files.ru/wp-content/uploads/1/5/c/15ce4c743bb675b2eea1ba105c09023a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622" y="4509120"/>
            <a:ext cx="3384376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i?id=6e5d993c9971b1b65fa2c65e16b860a6-5869446-images-thumbs&amp;ref=rim&amp;n=33&amp;w=226&amp;h=15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18549"/>
            <a:ext cx="3672408" cy="201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s://cf2.ppt-online.org/files2/slide/q/QYRUPprTbt1adCXiJuAnz3hEjgD2O5MFxZscLw/slide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3090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РЕЗУЛЬТАТИВНОСТЬ: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172494"/>
              </p:ext>
            </p:extLst>
          </p:nvPr>
        </p:nvGraphicFramePr>
        <p:xfrm>
          <a:off x="500034" y="1285861"/>
          <a:ext cx="7786743" cy="793496"/>
        </p:xfrm>
        <a:graphic>
          <a:graphicData uri="http://schemas.openxmlformats.org/drawingml/2006/table">
            <a:tbl>
              <a:tblPr/>
              <a:tblGrid>
                <a:gridCol w="965964"/>
                <a:gridCol w="1519477"/>
                <a:gridCol w="1435148"/>
                <a:gridCol w="965964"/>
                <a:gridCol w="966730"/>
                <a:gridCol w="966730"/>
                <a:gridCol w="966730"/>
              </a:tblGrid>
              <a:tr h="19069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600" dirty="0" err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600" dirty="0" err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</a:t>
                      </a:r>
                      <a:endParaRPr lang="ru-RU" sz="16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Учебный год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Всего обучающихся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 «4» и «5»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Обученность</a:t>
                      </a:r>
                      <a:endParaRPr lang="ru-RU" sz="16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2021– 2022</a:t>
                      </a:r>
                      <a:endParaRPr lang="ru-RU" sz="16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38</a:t>
                      </a:r>
                      <a:endParaRPr lang="ru-RU" sz="16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</a:t>
                      </a:r>
                      <a:endParaRPr lang="ru-RU" sz="16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36,8%</a:t>
                      </a:r>
                      <a:endParaRPr lang="ru-RU" sz="16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38</a:t>
                      </a:r>
                      <a:endParaRPr lang="ru-RU" sz="16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100%</a:t>
                      </a:r>
                      <a:endParaRPr lang="ru-RU" sz="16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85720" y="857232"/>
            <a:ext cx="52371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Предмет история (начало года):</a:t>
            </a:r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54562"/>
              </p:ext>
            </p:extLst>
          </p:nvPr>
        </p:nvGraphicFramePr>
        <p:xfrm>
          <a:off x="464315" y="2465080"/>
          <a:ext cx="7858180" cy="800188"/>
        </p:xfrm>
        <a:graphic>
          <a:graphicData uri="http://schemas.openxmlformats.org/drawingml/2006/table">
            <a:tbl>
              <a:tblPr/>
              <a:tblGrid>
                <a:gridCol w="974826"/>
                <a:gridCol w="1533417"/>
                <a:gridCol w="1448314"/>
                <a:gridCol w="974826"/>
                <a:gridCol w="975599"/>
                <a:gridCol w="975599"/>
                <a:gridCol w="975599"/>
              </a:tblGrid>
              <a:tr h="26323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600" dirty="0" err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600" dirty="0" err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</a:t>
                      </a:r>
                      <a:endParaRPr lang="ru-RU" sz="16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Учебный год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Всего обучающихся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 «4» и «5»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Обученность</a:t>
                      </a:r>
                      <a:endParaRPr lang="ru-RU" sz="16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9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2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ru-RU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2022</a:t>
                      </a:r>
                      <a:endParaRPr lang="ru-RU" sz="16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33</a:t>
                      </a:r>
                      <a:endParaRPr lang="ru-RU" sz="16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</a:t>
                      </a:r>
                      <a:endParaRPr lang="ru-RU" sz="16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48,4.5</a:t>
                      </a:r>
                      <a:r>
                        <a:rPr lang="ru-RU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33</a:t>
                      </a:r>
                      <a:endParaRPr lang="ru-RU" sz="16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100%</a:t>
                      </a:r>
                      <a:endParaRPr lang="ru-RU" sz="16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57158" y="2071678"/>
            <a:ext cx="85725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Предмет обществознание (начало года):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286124"/>
            <a:ext cx="3567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Предмет история (на конец года):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102921"/>
              </p:ext>
            </p:extLst>
          </p:nvPr>
        </p:nvGraphicFramePr>
        <p:xfrm>
          <a:off x="428596" y="3643314"/>
          <a:ext cx="7858180" cy="793496"/>
        </p:xfrm>
        <a:graphic>
          <a:graphicData uri="http://schemas.openxmlformats.org/drawingml/2006/table">
            <a:tbl>
              <a:tblPr/>
              <a:tblGrid>
                <a:gridCol w="965964"/>
                <a:gridCol w="1519477"/>
                <a:gridCol w="1435147"/>
                <a:gridCol w="965964"/>
                <a:gridCol w="966730"/>
                <a:gridCol w="966730"/>
                <a:gridCol w="1038168"/>
              </a:tblGrid>
              <a:tr h="23812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600" dirty="0" err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600" dirty="0" err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</a:t>
                      </a:r>
                      <a:endParaRPr lang="ru-RU" sz="16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Учебный год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Всего обучающихся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 «4» и «5»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Обученность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1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ru-RU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2022</a:t>
                      </a:r>
                      <a:endParaRPr lang="ru-RU" sz="16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38</a:t>
                      </a:r>
                      <a:endParaRPr lang="ru-RU" sz="16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</a:t>
                      </a:r>
                      <a:endParaRPr lang="ru-RU" sz="16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53,7</a:t>
                      </a:r>
                      <a:r>
                        <a:rPr lang="ru-RU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38</a:t>
                      </a:r>
                      <a:endParaRPr lang="ru-RU" sz="16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28596" y="4429132"/>
            <a:ext cx="42154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Предмет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обществознание (на конец года):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825787"/>
              </p:ext>
            </p:extLst>
          </p:nvPr>
        </p:nvGraphicFramePr>
        <p:xfrm>
          <a:off x="428596" y="4786322"/>
          <a:ext cx="7858180" cy="857256"/>
        </p:xfrm>
        <a:graphic>
          <a:graphicData uri="http://schemas.openxmlformats.org/drawingml/2006/table">
            <a:tbl>
              <a:tblPr/>
              <a:tblGrid>
                <a:gridCol w="974826"/>
                <a:gridCol w="1533417"/>
                <a:gridCol w="1448314"/>
                <a:gridCol w="974826"/>
                <a:gridCol w="975599"/>
                <a:gridCol w="975599"/>
                <a:gridCol w="975599"/>
              </a:tblGrid>
              <a:tr h="28575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600" dirty="0" err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600" dirty="0" err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</a:t>
                      </a:r>
                      <a:endParaRPr lang="ru-RU" sz="16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Учебный год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Всего обучающихся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 «4» и «5»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Обученность</a:t>
                      </a:r>
                      <a:endParaRPr lang="ru-RU" sz="16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ru-RU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2022</a:t>
                      </a:r>
                      <a:endParaRPr lang="ru-RU" sz="16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33</a:t>
                      </a:r>
                      <a:endParaRPr lang="ru-RU" sz="16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</a:t>
                      </a:r>
                      <a:endParaRPr lang="ru-RU" sz="16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57,5%</a:t>
                      </a:r>
                      <a:endParaRPr lang="ru-RU" sz="16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33</a:t>
                      </a:r>
                      <a:endParaRPr lang="ru-RU" sz="16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ПАТРИОТИЧЕСКИЕ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МЕРОПРИЯТИЯ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132856"/>
            <a:ext cx="3816424" cy="399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Пользователь\Desktop\IMG_3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60632"/>
            <a:ext cx="417646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874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Современный учитель – это личность со сложившимся позитивным мировоззрением, нацеленная на постоянное саморазвитие и профессиональный 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рост, 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обладающая высоким нравственным 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авторитетом и  активной гражданской позицией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Пользователь\Desktop\27-09-2022_12-39-16\16642714378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2932921" cy="38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sdo.idopobr.ru/pluginfile.php/184476/course/overviewfiles/210a952137e163ab44ce96151229970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44824"/>
            <a:ext cx="6192688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229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36761"/>
            <a:ext cx="982365" cy="126966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7481"/>
            <a:ext cx="8229600" cy="93978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компетентностного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подхода через использование современных педагогических технологий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000108"/>
            <a:ext cx="792961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Выявить роль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компетентностного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подхода в  курсе изучения истории и обществознания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Систематизировать и проанализировать современные технологии, позволяющие сформировать основные компетенции ученика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Применить интерактивные формы работы в процессе организации учебной деятельности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 Организовать учебный процесс в инновационном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режиме школы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275370"/>
            <a:ext cx="80724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НОВИЗНА ОПЫТА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Безусловно, для учителя-практика применение новых педагогических  технологий просто находка, так как это не только один из интереснейших подходов в обучении, но и огромнейший ресу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формирования ключевых компетенций на уроках. Новое знание, умение формируется на основе такого практико-ориентированного опыта</a:t>
            </a:r>
          </a:p>
        </p:txBody>
      </p:sp>
      <p:pic>
        <p:nvPicPr>
          <p:cNvPr id="7" name="Рисунок 6" descr="https://lsolar775.files.wordpress.com/2014/04/lousa-digital-smart-serie-885ix-interaca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12" y="3212976"/>
            <a:ext cx="1533525" cy="1570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90092" y="2204864"/>
            <a:ext cx="6402388" cy="392055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Жак </a:t>
            </a:r>
            <a:r>
              <a:rPr lang="ru-RU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Делор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«научиться делать, с тем, чтобы приобрести не только профессиональную квалификацию, но и в более широком смысле компетентность, которая дает возможность справляться с различными многочисленными ситуациями и работать в группе»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Полат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Е.С.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Теория 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проектно-ориентированного обучения 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Балл Г.А.,</a:t>
            </a:r>
            <a:r>
              <a:rPr lang="ru-RU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Махмутова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М.И., Шамова Т.И.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рганизация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творческой деятельности учащихся с помощью создания проблемных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ситуаций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Грановская Р.М.,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Дружинина В.Н.,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Леонтьева А.А.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Р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азвитие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креативных способностей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ТЕОРЕТИЧЕСКОЕ ОБОСНОВАНИЕ ЛИЧНОГО ВКЛАДА ПЕДАГОГА В РАЗВИТИЕ ОБРАЗОВАНИЯ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2025005" cy="291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28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85884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КАКИЕ ЦЕННОСТИ Я ПРОПОВЕДУЮ В СВОЕЙ РАБОТЕ?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21541" y="1671459"/>
            <a:ext cx="381642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457200" algn="l"/>
                <a:tab pos="2552700" algn="l"/>
              </a:tabLst>
            </a:pPr>
            <a:r>
              <a:rPr kumimoji="0" lang="ru-RU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Опора на опыт учащихся </a:t>
            </a:r>
            <a:endParaRPr kumimoji="0" lang="ru-RU" b="1" i="0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2552700" algn="l"/>
              </a:tabLst>
            </a:pPr>
            <a:r>
              <a:rPr kumimoji="0" lang="ru-RU" b="0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(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личностно-ориентированное знание)</a:t>
            </a:r>
            <a:endParaRPr kumimoji="0" lang="ru-RU" b="0" i="0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457200" algn="l"/>
                <a:tab pos="2552700" algn="l"/>
              </a:tabLst>
            </a:pPr>
            <a:r>
              <a:rPr kumimoji="0" lang="ru-RU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Признание права 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ученика</a:t>
            </a:r>
            <a:r>
              <a:rPr kumimoji="0" lang="ru-RU" b="0" i="0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на 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собственное мнение 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и 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собственную 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позицию</a:t>
            </a:r>
            <a:endParaRPr kumimoji="0" lang="ru-RU" b="0" i="0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457200" algn="l"/>
                <a:tab pos="2552700" algn="l"/>
              </a:tabLst>
            </a:pPr>
            <a:r>
              <a:rPr kumimoji="0" lang="ru-RU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Поощрение участия 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во всех видах интеллектуальной деятельности</a:t>
            </a:r>
            <a:endParaRPr kumimoji="0" lang="ru-RU" b="0" i="0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457200" algn="l"/>
                <a:tab pos="2552700" algn="l"/>
              </a:tabLst>
            </a:pPr>
            <a:r>
              <a:rPr kumimoji="0" lang="ru-RU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Поддержка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коммуникативной </a:t>
            </a:r>
            <a:endParaRPr kumimoji="0" lang="ru-RU" b="0" i="0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2552700" algn="l"/>
              </a:tabLst>
            </a:pPr>
            <a:r>
              <a:rPr kumimoji="0" lang="ru-RU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   состоятельности 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ученика</a:t>
            </a:r>
            <a:endParaRPr kumimoji="0" lang="ru-RU" b="0" i="0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3016"/>
            <a:ext cx="4433768" cy="2880320"/>
          </a:xfrm>
          <a:prstGeom prst="rect">
            <a:avLst/>
          </a:prstGeom>
        </p:spPr>
      </p:pic>
      <p:pic>
        <p:nvPicPr>
          <p:cNvPr id="5" name="Рисунок 4" descr="http://metodotdel.my1.ru/Concepci/koncepcija_prepodavanija_obshhestvoznanij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3672408" cy="1872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322890" cy="14398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7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562B2-B9BB-40DD-9E2C-FD4A00D221F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" name="Рисунок 5" descr="https://image2.slideserve.com/4541491/slide8-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560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Урок в 8 классе по теме: «Экономика и ее роль в жизни людей»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Учащиеся работали в парах, группах, активно дискутировали, решали проблемные задачи. В ходе урока уделяла внимание подготовке детей к ОГЭ, подбирая такие виды заданий, которые встречаются на экзамене, не забывая о терминах</a:t>
            </a:r>
          </a:p>
          <a:p>
            <a:pPr marL="0" indent="0" algn="just">
              <a:buNone/>
            </a:pP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Урок в 9 классе по теме: «Отечественная война 1812 г»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коммуникативных компетенций учащихся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творческих группах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проведен в форме дебатов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проблемных творческих заданий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ТЕХНОЛОГИИ КРИТИЧЕСКОГО МЫШЛЕНИЯ, ПРОБЛЕМНОГО ОБУЧЕНИЯ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УРОКИ ПРОБЛЕМНОГО ОБУЧЕНИЯ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676655" y="1916832"/>
            <a:ext cx="3822192" cy="42096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Пользователь\Desktop\27-09-2022_12-44-39\16642717371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388843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916832"/>
            <a:ext cx="3822700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430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343644"/>
              </p:ext>
            </p:extLst>
          </p:nvPr>
        </p:nvGraphicFramePr>
        <p:xfrm>
          <a:off x="251520" y="357166"/>
          <a:ext cx="8678198" cy="6223652"/>
        </p:xfrm>
        <a:graphic>
          <a:graphicData uri="http://schemas.openxmlformats.org/drawingml/2006/table">
            <a:tbl>
              <a:tblPr/>
              <a:tblGrid>
                <a:gridCol w="2590932"/>
                <a:gridCol w="6087266"/>
              </a:tblGrid>
              <a:tr h="181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ПРОБЛЕМА</a:t>
                      </a:r>
                      <a:endParaRPr lang="ru-RU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ВАРИАНТЫ РЕШЕНИЯ</a:t>
                      </a:r>
                      <a:endParaRPr lang="ru-RU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4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Снижение познавательного интереса учащихся  и мотивации к учебной деятельности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493395" algn="l"/>
                        </a:tabLs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Педагогика 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сотрудничества</a:t>
                      </a:r>
                      <a:endParaRPr lang="ru-RU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285750" lvl="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493395" algn="l"/>
                        </a:tabLs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спользование </a:t>
                      </a: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активных форм обучения, метода решения проблемных задач для повышения познавательного интереса к 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уроку</a:t>
                      </a:r>
                      <a:endParaRPr lang="ru-RU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285750" lvl="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493395" algn="l"/>
                        </a:tabLs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Разнообразие каналов передачи 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информации</a:t>
                      </a:r>
                      <a:endParaRPr lang="ru-RU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285750" lvl="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493395" algn="l"/>
                        </a:tabLs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ефлексия</a:t>
                      </a: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 Я понял…, я узнал…, я научился…, мне пригодится в жизни…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Отказ от чтения текста учебника при приготовлении домашнего 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задания</a:t>
                      </a:r>
                      <a:endParaRPr lang="ru-RU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15000"/>
                        </a:lnSpc>
                        <a:buFont typeface="Wingdings" panose="05000000000000000000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Систематизация сложного теоретического материала на 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уроке </a:t>
                      </a:r>
                      <a:endParaRPr lang="ru-RU" sz="1400" b="1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285750" lvl="0" indent="-285750" algn="just">
                        <a:lnSpc>
                          <a:spcPct val="115000"/>
                        </a:lnSpc>
                        <a:buFont typeface="Wingdings" panose="05000000000000000000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омментированное </a:t>
                      </a:r>
                      <a:r>
                        <a:rPr lang="ru-RU" sz="14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чтение текста 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учебника </a:t>
                      </a:r>
                      <a:endParaRPr lang="ru-RU" sz="1400" b="1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285750" lvl="0" indent="-285750" algn="just">
                        <a:lnSpc>
                          <a:spcPct val="115000"/>
                        </a:lnSpc>
                        <a:buFont typeface="Wingdings" panose="05000000000000000000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аполнение </a:t>
                      </a:r>
                      <a:r>
                        <a:rPr lang="ru-RU" sz="14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таблицы «Знаю- Хочу знать- Узнал- Что хочу узнать  ещё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»</a:t>
                      </a:r>
                      <a:endParaRPr lang="ru-RU" sz="1400" b="1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Перегрузка 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учащихся</a:t>
                      </a:r>
                      <a:endParaRPr lang="ru-RU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Введение в структуру урока этапов, позволяющих активизировать деятельность учащихся по развитию мыслительных 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умений </a:t>
                      </a:r>
                      <a:endParaRPr lang="ru-RU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285750" lvl="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Ш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ирокое </a:t>
                      </a: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использование специально подобранных заданий с учетом возрастных особенностей 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мышления</a:t>
                      </a:r>
                      <a:endParaRPr lang="ru-RU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285750" lvl="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пора </a:t>
                      </a: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   развивающие методы 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обучения</a:t>
                      </a:r>
                      <a:endParaRPr lang="ru-RU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285750" lvl="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спользование </a:t>
                      </a: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возможностей 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компьютера</a:t>
                      </a:r>
                      <a:endParaRPr lang="ru-RU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Разный умственный потенциал детей, обучающихся в одном классе.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Личностно-ориентированное обучение, опора на  субъективный опыт 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учащихся </a:t>
                      </a:r>
                      <a:endParaRPr lang="ru-RU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285750" lvl="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Обучение учащихся овладению основными приёмами учебной деятельности на основе  составления памяток, обобщающих  опорных конспектов, планов, таблиц, логических 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схем</a:t>
                      </a:r>
                      <a:endParaRPr lang="ru-RU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577292" cy="18573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по теме:«Древний Египет» 5 класс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 по теме: «Поэмы Гомера» 5 класс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по </a:t>
            </a:r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теме:«Я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имею </a:t>
            </a:r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право,но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обязан» 7 класс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по теме: «В стране законов»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класс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D3326-D965-4623-813B-33362A9B2D1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Игровые технологии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AutoShape 2" descr="data:image/jpeg;base64,/9j/4AAQSkZJRgABAQAAAQABAAD/2wCEAAkGBwgHBgkIBwgKCgkLDRYPDQwMDRsUFRAWIB0iIiAdHx8kKDQsJCYxJx8fLT0tMTU3Ojo6Iys/RD84QzQ5OjcBCgoKDQwNGg8PGjclHyU3Nzc3Nzc3Nzc3Nzc3Nzc3Nzc3Nzc3Nzc3Nzc3Nzc3Nzc3Nzc3Nzc3Nzc3Nzc3Nzc3N//AABEIAHcAtAMBEQACEQEDEQH/xAAcAAABBQEBAQAAAAAAAAAAAAAAAgMEBQYBBwj/xAA/EAABAwMCAwQGBgoBBQAAAAABAgMEAAUREiEGMUETUWFxFCIjMoGRQlKhscHRBxUzQ2JygpLh8FMkJaLC8f/EABoBAQADAQEBAAAAAAAAAAAAAAACAwQBBQb/xAA1EQACAgECAwQJBAEFAQAAAAAAAQIDEQQSITFBEyJRYQUUMnGBkaHR8BVSseEjQlNiwfEG/9oADAMBAAIRAxEAPwD3GgCgCgCgCgCgCgCgPLuOePHTJNu4elFKGiRIktJ3KvqpJ6DqR8620adY3TRGT8DOQOML9EIVFub7wB3bfAcB887j4EVfKit9Cvc1zL7g7jKbP4uLl7f0NPMiMw0y3hsLKsgq3znpnx6VRbQo190sUsnq1YiQUBzUBQEG53mBa0gzpAbyMgYJOO/Aqi7U1U43vGTieZbY8X4ITEvlulrCGZI1nklYKSfLPOoU67T3PEJ5ZCNsW8E8rSDgkA+JrUWZOhQPIigO0AUAUAUAUAUAUAUAUAUAUAUBUcUy5kOxTXoEZb7oaVs2oJUnY+sM88c8VOtJySbB8/xCHOxiQ21OLUQlISnGc7CvWnJRTlJ8ipRcpEpKJkULjt2+aqSVbp9HUT8sVWrqms7180dlTNvDQ6IN24dei3K5RShCnUuhBOSgpOdK+iSaqr1NV7lXB/37iydMoJSZ7Lw1xSxxC9JdiIcRBbQ3odeb0anDq1JBJ9bACdxtv1rHZX2eE3xBY3O92+2ISqXLaQVbIRqBUs9wHM1ntthVFykxFbpKC5s814m4glT56XlFTUUDS2yFfaemTXzWp1stTLMW0kfRabSxqhh8WVtxL6tBLqsHAJO+BWKE9zzLiy+MIp5SJki6KixkhxkKHLI5VmhRvllM+X9K6b1Z748Yv6Mt+G75f5agGG0mLy1vKUR5J2yfur6/0XDVtd/jDxfP4M8qN1nQ38L0ooCpPZoJHJKd69Sezob6+0a7xMqstCgCgCgCgCgCgCgCgCgCgCgGZbjTcdwv5Lek6gElRIxvsNzTOGDxazW5sR7Q7BilM2KQJcd4Bt9Z1Z1YVjmncVLUXSU7YWezJcH0TNEIKW2UOafI9PYC05JSlDZwUAc/HPjmvHUcIvbyyJcmESWyH4xdbSttYCRlSylWrGPgPPNThOVclKHM5LG1qXIU4jiC5tLDKGbQxpOhJw6+o9Mn3UfbWh9rNcOH8nmR3ykm+C+v9GGektRe0jSGkImBft3XMqeWe4qJOw7htXzt9+olB1TXvfU+i0+h09c+1rXMbt0WTdZZSwUtoSnOpac5+FVU0Kb25Nc5qCyzR2zhdSJPa3F8PIQfVaDeEq25nc5rfTooQeWYrdVlYiQ5vCrhuLMSHMCW5BISl9JOjCdWAevKnqUXYlF4yS9bXZtzjnBs4UAwmWWUOqddaQEqc0jcgc69+EpxgoN5weFKMHNyUcErt5KOa/7kU3AUJjo5pbV5HFd3AULgB+0ZUnyINd3AcFwjYypej+cYruUCQ2tLiAtBBSRkEciK6BVAFAFAFAcyO+gO0AUBwkDrQFHcLnHZJdlSEMtjZJcUE/fVUppc2RlJRWWzOXH0W+yGZVvtsmRKZPs5uox0Jx/EoeuP6T4VD1hqDhBZT+X57itWttOtZfyX1LGOZkhpCQ67FfUQFLbAwSPBYxv4jNYYSnF4Xu+PxPWW3ZmxLPkXsdoozrIKjz8BWuqvbxZkss3cESSvHqjn08KuKjD8V2hNvlInRsqZde1PIUMgHOTv4714XpLSxrkrkspviexotQ5x7J9FwI9tlNi8LXFSXmnyNRQndsk/SqmlrtW48UzRZF9nh8GjVsoWFuq7QuAqBCcD2YxjHzBO/fXqKLa4I83OOZCmWx+a6y8mc7FLbuttTSE5R6uCN8567+NdjVvalywO2VaccZyaJlbSUBKFJx51uMR1x4IST9nfQEU4Prr94dO6hwqbteGYhLaAHHe4HZPn+VdBVWwuXi4ttSMrSTqIzhISOew+/NdXE4bxICQAkYFTOnaAKAKA4eVAYC6Xq6w+KZZMhzsYy06YoA0LbIB+Z337/CsFt867fI3VUQsq5cTTJ4qsypIZ9MSnOAHFAhskjYauWfx2r0lCTjuXI812wU9jfEs5CnVxHFQ1NF0oPZFzJRqxtnHTPdVbz0JvOOBQRpD8hkIkXBh9WtaHXIhKUBSTgowSSCOorxdbZdBpbsJ9V/Bqo2yry0m0RWLBCiOdsmO266f3zqitePNWcVCrWbPbjl+JWtJVu3R5+fEnILr2yB6vVQ3qFuvstWyCwi+NMK+MuLIzzziHEgL19krWpSRjUc5NZbdZZZbHL4RZrVcdjeOaJDV6jKPtO0aJP7xGK+rdUv8AThnz3rcE8STXvROZktveu24lYxzSc1W4uPNGiE4zWYvItZQ4NDgSpB5gjINRazwZJNrkZW/NpZucf9UxUNuFQ9JdQgkJQBy0jbwzULNLp4VO6aSk1iPHH5guq1dsrFVl4XFnbRczcHH1TrY8y3Gd0svqA9puQFAHGx59ahDTQzGKtTk+nw8s+D+RKzVuKk9rwjSNTUkYbQdPTcVvWlcVzMD1Kk84HdBd39mkeA3rnZxXPiO0k+XAjP8AsHAELKsjJB3qN8Wq90FxJUvNm2T4FNfbwY4MdleHT7yh9Hy8apipc2y+TXRGYdebb0qkKOXPcbSNTjh/hT1865KxR4I1abRTtW9vEfE0PCkS4i6NvuJaiR9Jy0olbjg7j0Tvg9eVTjVb7UuCFtmjjF11Jt+PT+zdVYYwoAoAoAoDJcaWCZcXmJlrDZfQktuIUrTrTzBz4HPzrNqKHZho0ae5V5T5GMutnuZitxDbpTi0uZc7NsqB8cgbivVqshGCWeh4tldkrJPHVi4DN0t+ExI14jY+ihtwJ+XKpOVb6ojGF8eSZa2iAhBVPmvOty5b5IbfbCCVY9YhOAckDJIrwvSFvZRshBJxePn4/A9PRUrMZyeJNv8APiaGTblPto7Gc8wpJ1EjBB8CD0+VeDGuK8z03a/AW4vQlLevWrkkJGKrbx3USjHL3NDUhjs0oRzWo71zZhxXi0TjPdl9B1cQ4wppJHhX1vI8fGUQXIKmllxgraV3p2qxWySw+JmnpYN7od1+K+w/CuC1OdjJHtT7qkjZf+al2alxgchfKD2W8/Hx/sZW4tF0UpJ3KPWz4mrNbo5aiiEYtLD8OmGmc0+pVVknJZyjsJ55MptL6hoWg6NuZHT5H7K8L0bpouHabnui+PmmuD+p6urtxZsx3X/KLNSGf+NIPhtXrq2a5MxOuD6CNKP4h/Ual20/E52UPAhXKWiDGW6MazsnPU1GVkpczsYRjyMY9IdLraW2/SpslRDDJPvd6lHokVRJttQhzPS0unhtd93CC+psOG+F/R/+qluF6Y4PaSFJ38kD6Ka1VwhT5y8TPqtVZqnjlBcl9/FmqYjtMJw2gDx61xycuZnUUuQ9XCQUAUAUAlRwN6MHm92l3KJxJMV6Y8hwKC2UFZLamyNvV5EcwfHNebdZOFmc8D0Kq6518hifxNeFtGXFkBj19PYhCVJSPiNz417NFddlSljmeFqLbK7pQzyIR4kupAD92dKlHGlpCUknuGkVd2Fa6FHb2vgmPyrZxFcGBJEaersfaIW+/pPLfCSdWSMjlWXVKp193Da/MfFcDvZ3vveHEsbfbuJZ0NmRHlRksOoCkKLuTg/0Vk9U9HT7yh9X9zbXdq3FNT4fD7GdYk3S28Tp/WSlpcbV2bqVOKUCg9QOXceXSs+pemdEqa68P/v88zdTp796slZnyPRmAZM1oEZ0DUqvG0dbt1EfBcX+e81WNV1PzLbshjKudfSHnEK4zI9vaDshSkpUdKAlJUpZ7gKsqqla8RK7LI1rMhACFNCU4yWsA6QvGoeJxV9de2WMlE7NyzyRTNq1vOvZ947Z7q9DGFgw+ZNcS2t1uOtKw2+kOsvtjPZqHfXztUexhuT70cxa8Vnh+fE9WTdssY4Pin4MiW67R7hJlxIrvavw16HwG1J0ncbZA22Na5Qaip44M5GeW49UTCojYjfuqBMzHEcxPbLU6T6PGTlQHNSj0HjyFRlLajRptO7546dS64K4eW0hdzuaQZsnGtPMNpHutp8B17zV9cOyj/yZ3Wahaie2HsR5efmbMDFcM52gCgCgCgCgGFnWrwFVt5BR36yJv8fAc7F5o+xeCc47wR1BqqytTWGW12Ot5RVNcBlMUMOXJSw5ntvZDf8Al32+Oa00W9jDZzMupqV9naci6s9itltc02+I22EDCncZWs+KjuahOcp82TjXGHJFwoZIA8yRUSZRWf8A7XcpdmIAZUTJhD+BR9dP9KjnyUKqh3ZOHxRRX3JOHxQviPh1i8MBeQ3KbB0O9/grw+6o207+K5m2m518OhYWuH6JGSFnLqgCsjvxyqOm08aYtdXxZy2ztH5Ek+tnPujnWkqIElxhyU2VpSsNjKDjkeVX6eUXF7XxKL4tNOS4EK9N3OU2EQ4wLZ94qWEnHka01WUwfeZnsrtmuCKWTab+4wUxWoyFdC8/gD+0Gr3q6V4/IrWltfPBNl2aXItcZh+SqK4wrOYS9vmoZrxJy2WOxrcn4/0erCClFRj3WvAis3pDEpxl8K39T0lKQFHHeKjOOFuq5eB2uT9m7i/HByTHkKT2sect1J3AUveox1MV7Ra9NLPd5Ea32dydcmHZjakMtOdsSvkpfQnvxz88Vpqjul2j5LkWW2wo07qg8ylz93U00ziS227sEe1cbWjUFtIykJBxknP3Zrll0YtOXUzV0ynlR6F42oLSFpOUqGQR1FWlYqgCgCgCgEOHCfGuN4Ays+zVpGTjaqzoyy4402E9go95rgFmSvSfYrBxzoBcROloZ5nJNdA4jG57/uoCn4jjPOMonwkaplvV2rSfrjHro+KftxVdkXjcuaKbotrdHmiwhS2bhFYlRVhbDyQtB7x/v41OMlJZRZGSklJEhSsJ25nYV0kcKUlBSfd61xrKwwnjihllhttanUjdWwHcKjGuMXlE5WSksMUpWdhy61MgcKv/AJQ4Y++cQKMxCIqvYsqyoj6ZH4VxxysHU9ryReJWlIW3JhR1yXJJCUNJ5FZHMnoMbk+FZ6ZyfcjzPQhTU5b7XhL6k2w8PTGYzrr8pT8h3ClkkhlJH0W093jzNbJaSnH+TizNbr7LJf4klFciyTdkR7N6U9EcWykFKhHSVkEbYIG4/wB3q+xQrXPgeZQ5297HFv6mUs9quvEHZIWh1i3tkoDzydK+zyTpSOqt8Z5V5Sqla0n7KPZdkak8e0+Z6ehCW0hKAAlIwAOgr0FwMIqgCgCgCgINwmNxlpDpIyNjpJqEgRRdYv1z/aaiMixdov8Ay/8AifyoMihdIp/fD4gigyKFwjHk+3/dQCxMYPuut/BQoBYfQrkpJ7sEUBQ29z9TXxy2K2hzSp+GeiF83G//AGHmapj3J7ej5FEf8c9nR8v+0aDtBVxoOFeaASV+NAJ1gcqAoOK7r6JF9HaVh54fJP8Amuo4YxK0NtrkyFFLLQKln8B4/nUZy2ov01DvsUenU3fD4W/aW/T2gy+lALiNWdPXGfD861xThFN88cTHe4Sul2bys8C2ttziTWUqjrASSUo1Ap1Y+rnmPKqVNT7yLnFx4MmNtobBCEgAnPxrpwXQBQBQBQBQBQEG8oZVb3lv8m0lYI5ggVGXJslCDnJRXUyKZbOASob+FVb4lz0d/wC0cEpj6wpvic9Tv/aLElj64ru+I9Vu/axYkRz9IfOm6PiRenuX+liu1jn6Sa7leJF1WLnF/IUCweqaZRBxa6EW5wGp0Mttuht5BDjDgP7Nwe6f976jOG6OOpVZDdHHUVZpyp0IOKWtqQ2otPt6z6jg5jy6jwpXLcvMVz3rPXqWAU/0kL+JzUywUHZY/fZ80igO+kSuuhXhjFDpj78H13J0v++VbeXTHwojhJsdt/WN0aYP7CKQ673Kc+iP6fe8ymuVLdPe+Uf5PQtb02mUF7U/ovzh8y+4j4XkznzItcvsFrZ7F1lSiEuJ36jkcEjlS2M58YyxnmZapQjhSjnHIp4/Dl9lSYyJrSWURikIeU8FaEpI9wJ67DurN2N0pLc+CNHbUxi9i4s9ErcYgoAoAoAoAoAoCvvtuF1tciEpS0B1ONSCARg52zXHFSWGWVWypmrIrLRh1fo+AO0u4fAo/KorR1fvf0+xt/Wb/wDbX1+4hX6P1Y2n3IeWk/hT1Or97+h39bv/ANtfX7jR4DfT7t1uSfEop6jX0mP1uzrUvqIVwZcEe5fpif5kH86eorpMfrXjUhlfC1/b/ZcRJ8O0ZP51z1CX7ixem6utT+Y2bLxe0fZ3K3PD+LIJ+Gj8aj6jcuTRZ+saSXOLXy+4kt8asZJiwX8fUc3P2iovS3roS9f9Hz55XvX/AKQTP4ht8xyfKsj7KC3iQWzlCsclEgnBHfVE67q3va95j1D0SsV1ck0+El/DXLl18iQnj1DASqZBnMJP0lI2+3FS7WS5o9BejtPZ7DXwZYxOO7S9zmhHeHUlOKkr0Uz9EY5N/nyLqJfYktOY8lh7+RYVU1bFmSfo6+JDuxb1iWpA0NoJUEjnjeuymlHKK9PpZyuUZrCNRwjblQrYFvDMh4lbp/iO5+A5eQq9R2QUPzJTfd210p9OS9xfUKgoAoAoAoAoAoAoAoAoAxQHMUB2gOYoAwO6gOFCTzA+VAIVGYX7zSD/AEipKTXUjtXgR3rbFcQoFvYjBGdiKl2suTOOuLMEmcza50uyQnkTWmTlhRVqDAydTS/5Ty8NuleVqvSXqUNqSl4eRjyoS2wf54DEiLAkkqn2eA/3qbaCVfP/ADXmU/8A0EZSxdUseRphrdVV7M38xQ/RtY7lHTJtvbMhWcKZePqnuwrOCK9+ENLfBTrfBnpVel9XjLxJef8AQWzgW52+5sBy7SJEDtApTDySeW43yRzx3V2OljGSluykX2+lu0qcNmJNYyj0xpIQgJTyGwqzmeWlhYF0OhQBQBQBQBQBQBQBQBQBQBQBQBQBQBQBQCVjKFDJGRzHSgPBpcObw3dnY7w0kqOlZ911OeYr53X6VptT5eJ401KuRPRf3ceu38lf4rx3oo9GdV7NDwXxKw1cxEcX2bck6dKtsL6H8PlXq+i5z089kvZf8l+nuSljxPR21E5Chj7jX0zR6CHK4dCgCgCgCgCgCgCgCgCgCgCgCgCgCgCgCgCgOEZFARLhbIdxaLcthDqTzCkg5+ddzww+KITrjPmZyRwJZM6gwEfylQH2Gq/VtPLnWjPLSwGEcDcPKVgoWo520rWCPjmu+q0x4qBxaavJrYcURkhKXnVpAxhZzVkpZ6GmMcEmokwoAoAoAoAoAoAoAo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725" name="Picture 4" descr="http://86sch6-nyagan.edusite.ru/images/shcoo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348958"/>
            <a:ext cx="2371306" cy="157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131840" y="2710325"/>
            <a:ext cx="3872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Проектные технологии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214686"/>
            <a:ext cx="8286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класс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«На пути к профессии», «Первые князья древнерусского государства», «Рыцарство», «Средневековая деревня, город»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7класс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«Великие географические открытия и их влияние»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«Изменения в культуре и быте в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XVI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веке», «Народы Северного Кавказа»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класс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«Северная война», «Изменения в культуре и быте в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XVIII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 класс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«Реформы Александра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817</TotalTime>
  <Words>846</Words>
  <Application>Microsoft Office PowerPoint</Application>
  <PresentationFormat>Экран (4:3)</PresentationFormat>
  <Paragraphs>164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Palatino Linotype</vt:lpstr>
      <vt:lpstr>Symbol</vt:lpstr>
      <vt:lpstr>Times New Roman</vt:lpstr>
      <vt:lpstr>Wingdings</vt:lpstr>
      <vt:lpstr>Волна</vt:lpstr>
      <vt:lpstr>Муниципальное бюджетное общеобразовательное учреждение «Большелеушинская средняя общеобразовательная школа» </vt:lpstr>
      <vt:lpstr> Цель: реализация компетентностного подхода через использование современных педагогических технологий Задачи:</vt:lpstr>
      <vt:lpstr>ТЕОРЕТИЧЕСКОЕ ОБОСНОВАНИЕ ЛИЧНОГО ВКЛАДА ПЕДАГОГА В РАЗВИТИЕ ОБРАЗОВАНИЯ</vt:lpstr>
      <vt:lpstr>КАКИЕ ЦЕННОСТИ Я ПРОПОВЕДУЮ В СВОЕЙ РАБОТЕ? </vt:lpstr>
      <vt:lpstr> </vt:lpstr>
      <vt:lpstr>ТЕХНОЛОГИИ КРИТИЧЕСКОГО МЫШЛЕНИЯ, ПРОБЛЕМНОГО ОБУЧЕНИЯ</vt:lpstr>
      <vt:lpstr>УРОКИ ПРОБЛЕМНОГО ОБУЧЕНИЯ</vt:lpstr>
      <vt:lpstr>Презентация PowerPoint</vt:lpstr>
      <vt:lpstr>Игровые технологии</vt:lpstr>
      <vt:lpstr>УРОКИ С ПРИМЕНЕНИЕМ МЕТОДА ПРОЕКТОВ</vt:lpstr>
      <vt:lpstr>Урок в 6 классе по теме:  «Семья в жизни человека»</vt:lpstr>
      <vt:lpstr>Презентация PowerPoint</vt:lpstr>
      <vt:lpstr>РЕЗУЛЬТАТИВНОСТЬ:</vt:lpstr>
      <vt:lpstr>ПАТРИОТИЧЕСКИЕ МЕРОПРИЯТИЯ</vt:lpstr>
      <vt:lpstr>Современный учитель – это личность со сложившимся позитивным мировоззрением, нацеленная на постоянное саморазвитие и профессиональный рост, обладающая высоким нравственным авторитетом и  активной гражданской позицией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Обобщение педагогического опыта учителя истории и обществознания</dc:title>
  <dc:creator>Acer</dc:creator>
  <cp:lastModifiedBy>Director</cp:lastModifiedBy>
  <cp:revision>167</cp:revision>
  <dcterms:created xsi:type="dcterms:W3CDTF">2014-12-16T17:03:32Z</dcterms:created>
  <dcterms:modified xsi:type="dcterms:W3CDTF">2022-09-27T19:35:10Z</dcterms:modified>
</cp:coreProperties>
</file>